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83" r:id="rId5"/>
    <p:sldId id="279" r:id="rId6"/>
    <p:sldId id="284" r:id="rId7"/>
    <p:sldId id="280" r:id="rId8"/>
    <p:sldId id="292" r:id="rId9"/>
    <p:sldId id="285" r:id="rId10"/>
    <p:sldId id="286" r:id="rId11"/>
    <p:sldId id="287" r:id="rId12"/>
    <p:sldId id="288" r:id="rId13"/>
    <p:sldId id="289" r:id="rId14"/>
    <p:sldId id="290" r:id="rId15"/>
    <p:sldId id="281" r:id="rId16"/>
    <p:sldId id="274" r:id="rId17"/>
    <p:sldId id="291" r:id="rId18"/>
    <p:sldId id="282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7A3"/>
    <a:srgbClr val="EBCB8F"/>
    <a:srgbClr val="D68420"/>
    <a:srgbClr val="EF8762"/>
    <a:srgbClr val="BF5428"/>
    <a:srgbClr val="FFF8EB"/>
    <a:srgbClr val="F9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604" y="4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0415F-595F-424E-A65B-5BB3980B3BBA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695B1-641D-4314-909B-7B2BA4AEF0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2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695B1-641D-4314-909B-7B2BA4AEF0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667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695B1-641D-4314-909B-7B2BA4AEF0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01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695B1-641D-4314-909B-7B2BA4AEF0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79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695B1-641D-4314-909B-7B2BA4AEF0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57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695B1-641D-4314-909B-7B2BA4AEF0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5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695B1-641D-4314-909B-7B2BA4AEF04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115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695B1-641D-4314-909B-7B2BA4AEF0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231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695B1-641D-4314-909B-7B2BA4AEF0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87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84732-C003-4DEF-8399-AC48F1F37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F9B440-4707-4111-AE15-D201168CF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FD7F6-7F69-4D6F-8428-10189C56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1D399-1021-4D28-8222-649C62EB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7DE194-8D26-4C2C-83BF-0AFCB6E5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12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29697-6D00-4CFA-9A7B-AF69F80B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6C1C20-BDA8-4BF2-BFE3-E344D7565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F3671-FD8E-4F31-9384-FD7E9BF0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0033EA-CFE5-440A-81C6-50DCCBB7B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5E64E-B559-403D-8857-D6D26953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45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A85FE2-B227-4871-ABAE-BF640B928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058B43-F231-4D15-A010-C9B087C4B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17033-7515-484C-811B-738C94CE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C6B12-86FA-430E-A2F1-EB8C8CCC9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7DCBAC-B3A6-4451-B366-7B837E17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56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4A4F0-A213-488C-B330-2CF903AE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DAE3B2-79DC-457E-952F-6BB115E74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2F4E9-BFA7-4A8F-939C-B6DDFA5F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CD8DAB-D330-45A9-A1D9-B6C14A2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16B61-F263-429D-A05C-1AA07049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49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C045D-E42E-425B-B9CE-5ED46B54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2B447B-68CA-4E08-BED3-110D974EC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DDB32-75E6-4935-A271-9F304EFE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A4D35-7228-4D34-9846-73BC848C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B8C37B-C9FB-43EA-8CAF-1314AF3F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20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C6E6A-F70D-4A56-B402-AF8F90CF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A51E47-D637-41F6-AAFD-2E881505C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31DA0-7908-4B81-9C64-B5DE395C4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E89CE7-BEA6-47D0-8CC2-1F066C1C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C0E115-3E5C-4D3E-B396-BD83631B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A2AE02-B9B1-4529-975E-197F45A8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01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F7366-0358-418E-B195-5264C041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966185-5FF2-47F1-9D21-DC0E7E391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FBF4AD-D4D8-49AD-864A-F1C746E47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AABA22-2652-4B92-8E53-03D91AEF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8EBC07-3C09-4178-8DCC-AC0ABC2E3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688F3C-1ED5-4177-9098-5F987768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0C5BCD-8621-4504-88C3-6A786E05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DCA4A4-A57C-453F-A140-A4EDE8F7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06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5010C-7692-4B20-8F19-C6E59B2A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D14510-5C20-4435-99BD-DB44095F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D08AD7-76E8-42DD-B59E-5B327EA5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3E52F9-FB88-43C1-B881-130D5D9E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39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C1697C-AC1B-4EC7-8E32-CAA63F5F5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251800-F7E2-4162-9839-1AB8BAF6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B525EC-5923-475E-A2D1-F5715330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80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D141C-C882-4295-A93B-52A112EE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D0B464-4A81-4BC9-B391-E8C59A4DE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0C714A-47D2-4211-AEC4-71D1BAC34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A9E283-C68B-4E7D-9E8D-90FE49EB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936756-1519-4174-9D49-11439E20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919FB3-6837-4281-BA4E-C7027767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15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4D5F3-89BB-4B5D-9CC7-E0CE2FE4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CB58A7-CD82-4C1D-B4E4-79A05FE65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126BA5-9F7E-4723-8640-152F1BA2D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B6782B-55AC-4AE6-AFC2-E1ED5E0D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632B6C-CC7A-44F1-A00C-6A8381E7E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4F59B3-B7E8-44D9-A9C0-88E9E982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93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C778D4-EFDA-44C7-9735-C7B81F66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6977D-1EC6-4207-A072-1B2F4986E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F28934-1C59-49E5-ADDE-430FD7FA2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B695-C11C-45A4-83B7-006B8B628D85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AC2C54-375E-40B1-A383-482AC19F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AA7664-FB7E-444A-85CA-7265E34C8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32A98-C76E-4E51-9481-95D3C4EEC84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24C74E-47AA-463F-8FAD-D2FD56CC297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29" y="-378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8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6.xml"/><Relationship Id="rId11" Type="http://schemas.openxmlformats.org/officeDocument/2006/relationships/image" Target="../media/image3.svg"/><Relationship Id="rId5" Type="http://schemas.openxmlformats.org/officeDocument/2006/relationships/tags" Target="../tags/tag5.xml"/><Relationship Id="rId15" Type="http://schemas.openxmlformats.org/officeDocument/2006/relationships/image" Target="../media/image7.svg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1.xml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-1Y/a-sprin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10.sv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4.png"/><Relationship Id="rId18" Type="http://schemas.openxmlformats.org/officeDocument/2006/relationships/image" Target="../media/image25.jpe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.svg"/><Relationship Id="rId17" Type="http://schemas.openxmlformats.org/officeDocument/2006/relationships/image" Target="../media/image24.svg"/><Relationship Id="rId2" Type="http://schemas.openxmlformats.org/officeDocument/2006/relationships/tags" Target="../tags/tag8.xml"/><Relationship Id="rId16" Type="http://schemas.openxmlformats.org/officeDocument/2006/relationships/image" Target="../media/image23.png"/><Relationship Id="rId20" Type="http://schemas.openxmlformats.org/officeDocument/2006/relationships/image" Target="../media/image27.jpeg"/><Relationship Id="rId1" Type="http://schemas.openxmlformats.org/officeDocument/2006/relationships/themeOverride" Target="../theme/themeOverride4.xml"/><Relationship Id="rId6" Type="http://schemas.openxmlformats.org/officeDocument/2006/relationships/tags" Target="../tags/tag12.xml"/><Relationship Id="rId11" Type="http://schemas.openxmlformats.org/officeDocument/2006/relationships/image" Target="../media/image11.png"/><Relationship Id="rId5" Type="http://schemas.openxmlformats.org/officeDocument/2006/relationships/tags" Target="../tags/tag11.xml"/><Relationship Id="rId15" Type="http://schemas.openxmlformats.org/officeDocument/2006/relationships/image" Target="../media/image7.svg"/><Relationship Id="rId10" Type="http://schemas.openxmlformats.org/officeDocument/2006/relationships/image" Target="../media/image10.svg"/><Relationship Id="rId19" Type="http://schemas.openxmlformats.org/officeDocument/2006/relationships/image" Target="../media/image26.jpeg"/><Relationship Id="rId4" Type="http://schemas.openxmlformats.org/officeDocument/2006/relationships/tags" Target="../tags/tag10.xml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6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4.png"/><Relationship Id="rId5" Type="http://schemas.openxmlformats.org/officeDocument/2006/relationships/tags" Target="../tags/tag17.xml"/><Relationship Id="rId10" Type="http://schemas.openxmlformats.org/officeDocument/2006/relationships/image" Target="../media/image3.svg"/><Relationship Id="rId4" Type="http://schemas.openxmlformats.org/officeDocument/2006/relationships/tags" Target="../tags/tag16.xml"/><Relationship Id="rId9" Type="http://schemas.openxmlformats.org/officeDocument/2006/relationships/image" Target="../media/image2.png"/><Relationship Id="rId1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sv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1.png"/><Relationship Id="rId11" Type="http://schemas.openxmlformats.org/officeDocument/2006/relationships/image" Target="../media/image7.svg"/><Relationship Id="rId5" Type="http://schemas.openxmlformats.org/officeDocument/2006/relationships/image" Target="../media/image10.sv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10.sv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10.sv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>
            <a:extLst>
              <a:ext uri="{FF2B5EF4-FFF2-40B4-BE49-F238E27FC236}">
                <a16:creationId xmlns:a16="http://schemas.microsoft.com/office/drawing/2014/main" id="{1FFC9B86-BC94-4D72-B4E0-CA3199E449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1943418"/>
            <a:ext cx="12191999" cy="31365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690401-8961-41F7-A4DA-8D3E33DFF8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0569" y="2335262"/>
            <a:ext cx="2410311" cy="2989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B7A5B0-F4C7-45A3-8FE9-CB6607DA9E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" y="1143000"/>
            <a:ext cx="4823948" cy="571483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FC8AE70-D823-4BC6-AD01-AB057F7CCEA4}"/>
              </a:ext>
            </a:extLst>
          </p:cNvPr>
          <p:cNvSpPr txBox="1"/>
          <p:nvPr/>
        </p:nvSpPr>
        <p:spPr>
          <a:xfrm>
            <a:off x="2064015" y="2335262"/>
            <a:ext cx="8063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800" dirty="0">
                <a:solidFill>
                  <a:schemeClr val="bg1"/>
                </a:solidFill>
                <a:latin typeface="Arial Black" panose="020B0A04020102020204" pitchFamily="34" charset="0"/>
              </a:rPr>
              <a:t>至诚图书馆</a:t>
            </a:r>
            <a:endParaRPr lang="en-US" altLang="zh-CN" sz="5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 Black" panose="020B0A04020102020204" pitchFamily="34" charset="0"/>
              </a:rPr>
              <a:t>                                --22</a:t>
            </a:r>
            <a:r>
              <a:rPr lang="zh-CN" alt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组</a:t>
            </a:r>
          </a:p>
        </p:txBody>
      </p:sp>
      <p:cxnSp>
        <p:nvCxnSpPr>
          <p:cNvPr id="28" name="PA_直接连接符 27">
            <a:extLst>
              <a:ext uri="{FF2B5EF4-FFF2-40B4-BE49-F238E27FC236}">
                <a16:creationId xmlns:a16="http://schemas.microsoft.com/office/drawing/2014/main" id="{A1BCD3A5-9350-4DA3-BC2E-0B7E841085FF}"/>
              </a:ext>
            </a:extLst>
          </p:cNvPr>
          <p:cNvCxnSpPr>
            <a:cxnSpLocks/>
            <a:stCxn id="29" idx="2"/>
          </p:cNvCxnSpPr>
          <p:nvPr>
            <p:custDataLst>
              <p:tags r:id="rId2"/>
            </p:custDataLst>
          </p:nvPr>
        </p:nvCxnSpPr>
        <p:spPr>
          <a:xfrm flipH="1">
            <a:off x="-1" y="335749"/>
            <a:ext cx="6092706" cy="2568"/>
          </a:xfrm>
          <a:prstGeom prst="line">
            <a:avLst/>
          </a:prstGeom>
          <a:ln w="38100">
            <a:solidFill>
              <a:srgbClr val="8BC7A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A_直接连接符 27">
            <a:extLst>
              <a:ext uri="{FF2B5EF4-FFF2-40B4-BE49-F238E27FC236}">
                <a16:creationId xmlns:a16="http://schemas.microsoft.com/office/drawing/2014/main" id="{241AF186-430D-44BB-BE76-03C29D6C3FB7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 flipH="1">
            <a:off x="6095999" y="6548617"/>
            <a:ext cx="6071133" cy="0"/>
          </a:xfrm>
          <a:prstGeom prst="line">
            <a:avLst/>
          </a:prstGeom>
          <a:ln w="38100">
            <a:solidFill>
              <a:srgbClr val="8BC7A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PA_组合 37">
            <a:extLst>
              <a:ext uri="{FF2B5EF4-FFF2-40B4-BE49-F238E27FC236}">
                <a16:creationId xmlns:a16="http://schemas.microsoft.com/office/drawing/2014/main" id="{162E836A-8D31-4041-BE49-AF3697A101C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548335" y="77653"/>
            <a:ext cx="1025366" cy="570710"/>
            <a:chOff x="5548335" y="77653"/>
            <a:chExt cx="1025366" cy="570710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A381B40-6E83-49CE-AE6E-FBAAEF057957}"/>
                </a:ext>
              </a:extLst>
            </p:cNvPr>
            <p:cNvSpPr/>
            <p:nvPr/>
          </p:nvSpPr>
          <p:spPr>
            <a:xfrm>
              <a:off x="5548335" y="77653"/>
              <a:ext cx="1025366" cy="570710"/>
            </a:xfrm>
            <a:custGeom>
              <a:avLst/>
              <a:gdLst/>
              <a:ahLst/>
              <a:cxnLst/>
              <a:rect l="0" t="0" r="0" b="0"/>
              <a:pathLst>
                <a:path w="1025366" h="570710">
                  <a:moveTo>
                    <a:pt x="0" y="0"/>
                  </a:moveTo>
                  <a:lnTo>
                    <a:pt x="1025365" y="0"/>
                  </a:lnTo>
                  <a:lnTo>
                    <a:pt x="1025365" y="570709"/>
                  </a:lnTo>
                  <a:lnTo>
                    <a:pt x="0" y="57070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PA_Graphic 28">
              <a:extLst>
                <a:ext uri="{FF2B5EF4-FFF2-40B4-BE49-F238E27FC236}">
                  <a16:creationId xmlns:a16="http://schemas.microsoft.com/office/drawing/2014/main" id="{41557B9D-285F-4F59-8A69-B5B7480AF2EF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5400000">
              <a:off x="6075107" y="95250"/>
              <a:ext cx="516192" cy="480997"/>
            </a:xfrm>
            <a:prstGeom prst="rect">
              <a:avLst/>
            </a:prstGeom>
          </p:spPr>
        </p:pic>
      </p:grpSp>
      <p:grpSp>
        <p:nvGrpSpPr>
          <p:cNvPr id="40" name="PA_组合 39">
            <a:extLst>
              <a:ext uri="{FF2B5EF4-FFF2-40B4-BE49-F238E27FC236}">
                <a16:creationId xmlns:a16="http://schemas.microsoft.com/office/drawing/2014/main" id="{DE26462E-E920-4D90-8FCC-54EF71570FE1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710253" y="6290521"/>
            <a:ext cx="907025" cy="543452"/>
            <a:chOff x="5710253" y="6309571"/>
            <a:chExt cx="907025" cy="543452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19ED86B-CB06-42B3-9AF5-25DC26889A42}"/>
                </a:ext>
              </a:extLst>
            </p:cNvPr>
            <p:cNvSpPr/>
            <p:nvPr/>
          </p:nvSpPr>
          <p:spPr>
            <a:xfrm>
              <a:off x="5710253" y="6309571"/>
              <a:ext cx="907025" cy="543452"/>
            </a:xfrm>
            <a:custGeom>
              <a:avLst/>
              <a:gdLst/>
              <a:ahLst/>
              <a:cxnLst/>
              <a:rect l="0" t="0" r="0" b="0"/>
              <a:pathLst>
                <a:path w="907025" h="543452">
                  <a:moveTo>
                    <a:pt x="0" y="0"/>
                  </a:moveTo>
                  <a:lnTo>
                    <a:pt x="907024" y="0"/>
                  </a:lnTo>
                  <a:lnTo>
                    <a:pt x="907024" y="543451"/>
                  </a:lnTo>
                  <a:lnTo>
                    <a:pt x="0" y="543451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PA_Graphic 33">
              <a:extLst>
                <a:ext uri="{FF2B5EF4-FFF2-40B4-BE49-F238E27FC236}">
                  <a16:creationId xmlns:a16="http://schemas.microsoft.com/office/drawing/2014/main" id="{F8A893B2-D8C5-420D-93DB-91FA7E2A474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6200000" flipH="1">
              <a:off x="5692656" y="6327169"/>
              <a:ext cx="516192" cy="480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067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00">
        <p:blinds dir="vert"/>
      </p:transition>
    </mc:Choice>
    <mc:Fallback xmlns="">
      <p:transition spd="slow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F6931-B1D7-441F-B4F6-4A67E2A0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Lato"/>
              </a:rPr>
              <a:t>部分测试图片展示</a:t>
            </a:r>
            <a:br>
              <a:rPr lang="zh-CN" altLang="en-US" b="1" i="0" dirty="0">
                <a:solidFill>
                  <a:srgbClr val="D8D8D8"/>
                </a:solidFill>
                <a:effectLst/>
                <a:latin typeface="Lato"/>
              </a:rPr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50DBFA-E7E2-4577-9876-DA241472C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151410"/>
            <a:ext cx="7566373" cy="5252565"/>
          </a:xfrm>
        </p:spPr>
      </p:pic>
    </p:spTree>
    <p:extLst>
      <p:ext uri="{BB962C8B-B14F-4D97-AF65-F5344CB8AC3E}">
        <p14:creationId xmlns:p14="http://schemas.microsoft.com/office/powerpoint/2010/main" val="52169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39DA66-7153-4F53-B7E5-B79A3326F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865" y="584200"/>
            <a:ext cx="8436826" cy="5303148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305195-D182-4CAC-BEF2-5F608601A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691" y="3852419"/>
            <a:ext cx="2425743" cy="3005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249E67-AC0A-4AFA-AC9D-3842AA43B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853" y="-2275896"/>
            <a:ext cx="5980694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8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4D4D6-267D-4679-AF88-57F5E0D9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项目测试评述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53651F9-11D4-4874-B684-07CB5E90ED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94511"/>
              </p:ext>
            </p:extLst>
          </p:nvPr>
        </p:nvGraphicFramePr>
        <p:xfrm>
          <a:off x="1320800" y="2019300"/>
          <a:ext cx="9029700" cy="4102100"/>
        </p:xfrm>
        <a:graphic>
          <a:graphicData uri="http://schemas.openxmlformats.org/drawingml/2006/table">
            <a:tbl>
              <a:tblPr/>
              <a:tblGrid>
                <a:gridCol w="3009900">
                  <a:extLst>
                    <a:ext uri="{9D8B030D-6E8A-4147-A177-3AD203B41FA5}">
                      <a16:colId xmlns:a16="http://schemas.microsoft.com/office/drawing/2014/main" val="2674512035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2673563269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523501472"/>
                    </a:ext>
                  </a:extLst>
                </a:gridCol>
              </a:tblGrid>
              <a:tr h="1310629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effectLst/>
                        </a:rPr>
                        <a:t>类别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>
                          <a:solidFill>
                            <a:schemeClr val="tx1"/>
                          </a:solidFill>
                          <a:effectLst/>
                        </a:rPr>
                        <a:t>描述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>
                          <a:solidFill>
                            <a:schemeClr val="tx1"/>
                          </a:solidFill>
                          <a:effectLst/>
                        </a:rPr>
                        <a:t>评分（优秀：</a:t>
                      </a:r>
                      <a:r>
                        <a:rPr lang="en-US" altLang="zh-CN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  <a:effectLst/>
                        </a:rPr>
                        <a:t>分，良好：</a:t>
                      </a:r>
                      <a:r>
                        <a:rPr lang="en-US" altLang="zh-CN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  <a:effectLst/>
                        </a:rPr>
                        <a:t>分，中等：</a:t>
                      </a:r>
                      <a:r>
                        <a:rPr lang="en-US" altLang="zh-CN" b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  <a:effectLst/>
                        </a:rPr>
                        <a:t>分，较差：</a:t>
                      </a:r>
                      <a:r>
                        <a:rPr lang="en-US" altLang="zh-CN" b="0">
                          <a:solidFill>
                            <a:schemeClr val="tx1"/>
                          </a:solidFill>
                          <a:effectLst/>
                        </a:rPr>
                        <a:t>-6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  <a:effectLst/>
                        </a:rPr>
                        <a:t>分）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60567"/>
                  </a:ext>
                </a:extLst>
              </a:tr>
              <a:tr h="697868"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chemeClr val="tx1"/>
                          </a:solidFill>
                          <a:effectLst/>
                        </a:rPr>
                        <a:t>核心功能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</a:rPr>
                        <a:t>登录注册，书籍展示，年度书单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10787"/>
                  </a:ext>
                </a:extLst>
              </a:tr>
              <a:tr h="697868"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chemeClr val="tx1"/>
                          </a:solidFill>
                          <a:effectLst/>
                        </a:rPr>
                        <a:t>用户体验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</a:rPr>
                        <a:t>界面简洁，使用简单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724089"/>
                  </a:ext>
                </a:extLst>
              </a:tr>
              <a:tr h="1004248"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chemeClr val="tx1"/>
                          </a:solidFill>
                          <a:effectLst/>
                        </a:rPr>
                        <a:t>使用细节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  <a:effectLst/>
                        </a:rPr>
                        <a:t>功能还不算完全成熟，更多小细节还等待开发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36359"/>
                  </a:ext>
                </a:extLst>
              </a:tr>
              <a:tr h="391487"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chemeClr val="tx1"/>
                          </a:solidFill>
                          <a:effectLst/>
                        </a:rPr>
                        <a:t>软件效能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tx1"/>
                          </a:solidFill>
                          <a:effectLst/>
                        </a:rPr>
                        <a:t>...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95250" marR="9525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06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66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CCC30-E66A-4E59-9007-DC14408C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部分代码截图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D0A72F-E4B8-494A-ACC7-C1975CE10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3300" y="392800"/>
            <a:ext cx="6688687" cy="579686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91A47D8-DEE8-4B4C-B523-5341716F2BD5}"/>
              </a:ext>
            </a:extLst>
          </p:cNvPr>
          <p:cNvSpPr txBox="1"/>
          <p:nvPr/>
        </p:nvSpPr>
        <p:spPr>
          <a:xfrm>
            <a:off x="965200" y="4533900"/>
            <a:ext cx="347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完整代码链接</a:t>
            </a:r>
            <a:endParaRPr lang="en-US" altLang="zh-CN" dirty="0"/>
          </a:p>
          <a:p>
            <a:r>
              <a:rPr lang="en-US" altLang="zh-CN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https://github.com/L-1Y/a-sprint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74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AEA86-F5E2-48EB-B2B4-86F0973C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功能演示</a:t>
            </a:r>
          </a:p>
        </p:txBody>
      </p:sp>
      <p:pic>
        <p:nvPicPr>
          <p:cNvPr id="4" name="20210525_105023">
            <a:hlinkClick r:id="" action="ppaction://media"/>
            <a:extLst>
              <a:ext uri="{FF2B5EF4-FFF2-40B4-BE49-F238E27FC236}">
                <a16:creationId xmlns:a16="http://schemas.microsoft.com/office/drawing/2014/main" id="{2D4EE285-4329-41B3-A961-4C748BC544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475" y="1028700"/>
            <a:ext cx="10048025" cy="5651886"/>
          </a:xfrm>
        </p:spPr>
      </p:pic>
    </p:spTree>
    <p:extLst>
      <p:ext uri="{BB962C8B-B14F-4D97-AF65-F5344CB8AC3E}">
        <p14:creationId xmlns:p14="http://schemas.microsoft.com/office/powerpoint/2010/main" val="227775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06F326FE-278B-40E8-9A96-94B45E22C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1464" y="1103890"/>
            <a:ext cx="8435936" cy="4986297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AD357503-8E41-4327-A6BC-EB4D7B27A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3435" y="2695621"/>
            <a:ext cx="9259093" cy="2079579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2554E1F9-7A96-4EF0-9AD9-272F93D9D3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3433" y="2095499"/>
            <a:ext cx="2934498" cy="2679702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605E4124-4F61-4DDD-9004-3A36180218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9900" y="1773464"/>
            <a:ext cx="863738" cy="804847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605F284B-9693-4B61-93FE-3A4CA26E0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2095499"/>
            <a:ext cx="5867930" cy="2071601"/>
          </a:xfrm>
          <a:prstGeom prst="rect">
            <a:avLst/>
          </a:prstGeom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7F368D-EE29-42C7-BB1A-CD97FD62FC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3212" y="3032426"/>
            <a:ext cx="2778527" cy="3446663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D663E092-38EA-4AD4-B65D-3AC96D6A67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8699" y="5077368"/>
            <a:ext cx="863738" cy="8048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B512D81-D50A-4260-B81A-52419499D4BE}"/>
              </a:ext>
            </a:extLst>
          </p:cNvPr>
          <p:cNvSpPr txBox="1"/>
          <p:nvPr/>
        </p:nvSpPr>
        <p:spPr>
          <a:xfrm>
            <a:off x="6276689" y="2693220"/>
            <a:ext cx="246904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Arial Black" panose="020B0A04020102020204" pitchFamily="34" charset="0"/>
              </a:rPr>
              <a:t>PART</a:t>
            </a:r>
            <a:r>
              <a:rPr lang="en-US" altLang="zh-CN" sz="80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58CA83-B639-4923-A131-331FD5AFF54E}"/>
              </a:ext>
            </a:extLst>
          </p:cNvPr>
          <p:cNvSpPr txBox="1"/>
          <p:nvPr/>
        </p:nvSpPr>
        <p:spPr>
          <a:xfrm>
            <a:off x="-172061" y="2668429"/>
            <a:ext cx="6148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团队总结</a:t>
            </a:r>
          </a:p>
        </p:txBody>
      </p:sp>
    </p:spTree>
    <p:extLst>
      <p:ext uri="{BB962C8B-B14F-4D97-AF65-F5344CB8AC3E}">
        <p14:creationId xmlns:p14="http://schemas.microsoft.com/office/powerpoint/2010/main" val="1340070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3800">
        <p15:prstTrans prst="origami"/>
      </p:transition>
    </mc:Choice>
    <mc:Fallback xmlns="">
      <p:transition spd="slow" advTm="3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06F326FE-278B-40E8-9A96-94B45E22CE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731827">
            <a:off x="6547814" y="-1087435"/>
            <a:ext cx="5147743" cy="3042718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605F284B-9693-4B61-93FE-3A4CA26E0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29" y="6625976"/>
            <a:ext cx="12267385" cy="270408"/>
          </a:xfrm>
          <a:prstGeom prst="rect">
            <a:avLst/>
          </a:prstGeom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7F368D-EE29-42C7-BB1A-CD97FD62FC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1682" y="3449721"/>
            <a:ext cx="2778527" cy="3446663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605E4124-4F61-4DDD-9004-3A36180218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8640" y="91626"/>
            <a:ext cx="863738" cy="804847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E80A0B46-17FC-43F0-A344-BB8696326A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5688997"/>
            <a:ext cx="1454785" cy="1003300"/>
          </a:xfrm>
          <a:prstGeom prst="rect">
            <a:avLst/>
          </a:prstGeom>
        </p:spPr>
      </p:pic>
      <p:sp>
        <p:nvSpPr>
          <p:cNvPr id="57" name="MH_Picture_3">
            <a:extLst>
              <a:ext uri="{FF2B5EF4-FFF2-40B4-BE49-F238E27FC236}">
                <a16:creationId xmlns:a16="http://schemas.microsoft.com/office/drawing/2014/main" id="{AB8865F5-8878-4F09-B528-A63BB7EFD7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06327" y="1509572"/>
            <a:ext cx="1487824" cy="933537"/>
          </a:xfrm>
          <a:prstGeom prst="round2DiagRect">
            <a:avLst>
              <a:gd name="adj1" fmla="val 50000"/>
              <a:gd name="adj2" fmla="val 0"/>
            </a:avLst>
          </a:prstGeom>
          <a:blipFill dpi="0" rotWithShape="1">
            <a:blip r:embed="rId18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FFFFFF"/>
            </a:solidFill>
          </a:ln>
          <a:effectLst>
            <a:outerShdw blurRad="50800"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MH_Picture_2">
            <a:extLst>
              <a:ext uri="{FF2B5EF4-FFF2-40B4-BE49-F238E27FC236}">
                <a16:creationId xmlns:a16="http://schemas.microsoft.com/office/drawing/2014/main" id="{055A3D55-711A-4974-86A5-4BD8D9DCAF1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215770" y="2714949"/>
            <a:ext cx="2125652" cy="1334003"/>
          </a:xfrm>
          <a:prstGeom prst="round2DiagRect">
            <a:avLst>
              <a:gd name="adj1" fmla="val 50000"/>
              <a:gd name="adj2" fmla="val 0"/>
            </a:avLst>
          </a:prstGeom>
          <a:blipFill dpi="0" rotWithShape="1">
            <a:blip r:embed="rId19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FFFFFF"/>
            </a:solidFill>
          </a:ln>
          <a:effectLst>
            <a:outerShdw blurRad="50800"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MH_Picture_1">
            <a:extLst>
              <a:ext uri="{FF2B5EF4-FFF2-40B4-BE49-F238E27FC236}">
                <a16:creationId xmlns:a16="http://schemas.microsoft.com/office/drawing/2014/main" id="{1D95A2AA-DDBC-42C7-806E-82276DB396E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647058" y="4322117"/>
            <a:ext cx="2703809" cy="1696014"/>
          </a:xfrm>
          <a:prstGeom prst="round2DiagRect">
            <a:avLst>
              <a:gd name="adj1" fmla="val 50000"/>
              <a:gd name="adj2" fmla="val 0"/>
            </a:avLst>
          </a:prstGeom>
          <a:blipFill dpi="0" rotWithShape="1">
            <a:blip r:embed="rId20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FFFFF"/>
            </a:solidFill>
          </a:ln>
          <a:effectLst>
            <a:outerShdw blurRad="50800"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MH_SubTitle_1">
            <a:extLst>
              <a:ext uri="{FF2B5EF4-FFF2-40B4-BE49-F238E27FC236}">
                <a16:creationId xmlns:a16="http://schemas.microsoft.com/office/drawing/2014/main" id="{4FE979D6-A4D8-462F-A13F-93FACC7CDBE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28700" y="1756731"/>
            <a:ext cx="3997983" cy="2751769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zh-CN" altLang="en-US" sz="4000" b="1" dirty="0">
                <a:solidFill>
                  <a:srgbClr val="8BC7A3"/>
                </a:solidFill>
              </a:rPr>
              <a:t>团队总结</a:t>
            </a:r>
          </a:p>
        </p:txBody>
      </p:sp>
      <p:cxnSp>
        <p:nvCxnSpPr>
          <p:cNvPr id="62" name="MH_Other_1">
            <a:extLst>
              <a:ext uri="{FF2B5EF4-FFF2-40B4-BE49-F238E27FC236}">
                <a16:creationId xmlns:a16="http://schemas.microsoft.com/office/drawing/2014/main" id="{F49332C7-047E-42AC-AFAC-88C3028CA1EE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V="1">
            <a:off x="1531225" y="2349516"/>
            <a:ext cx="3495458" cy="18593"/>
          </a:xfrm>
          <a:prstGeom prst="line">
            <a:avLst/>
          </a:prstGeom>
          <a:ln w="50800">
            <a:solidFill>
              <a:srgbClr val="8B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44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">
        <p:random/>
      </p:transition>
    </mc:Choice>
    <mc:Fallback xmlns="">
      <p:transition spd="slow" advTm="4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EAA75EA-C271-4298-9F24-5F21F5D49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3300" y="4068388"/>
            <a:ext cx="2152008" cy="26664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42717A-C113-40A2-AF50-64E74E89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65" y="5728874"/>
            <a:ext cx="1457070" cy="10059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3A35D0-BC76-40AE-82C4-ACF3D0B329FD}"/>
              </a:ext>
            </a:extLst>
          </p:cNvPr>
          <p:cNvSpPr txBox="1"/>
          <p:nvPr/>
        </p:nvSpPr>
        <p:spPr>
          <a:xfrm>
            <a:off x="584200" y="2197100"/>
            <a:ext cx="108542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通过这次团队合作，小组成员都积极参与其中，建言献策，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合理分配任务，见证了一个小程序从萌芽到诞生的过程，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在这个过程中我们明白了团队合作的意义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一起并肩作战，互帮互助，每个人都收获满满。</a:t>
            </a:r>
          </a:p>
        </p:txBody>
      </p:sp>
    </p:spTree>
    <p:extLst>
      <p:ext uri="{BB962C8B-B14F-4D97-AF65-F5344CB8AC3E}">
        <p14:creationId xmlns:p14="http://schemas.microsoft.com/office/powerpoint/2010/main" val="1145602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>
            <a:extLst>
              <a:ext uri="{FF2B5EF4-FFF2-40B4-BE49-F238E27FC236}">
                <a16:creationId xmlns:a16="http://schemas.microsoft.com/office/drawing/2014/main" id="{1FFC9B86-BC94-4D72-B4E0-CA3199E449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1943418"/>
            <a:ext cx="12191999" cy="17766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690401-8961-41F7-A4DA-8D3E33DFF8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0569" y="2335262"/>
            <a:ext cx="2410311" cy="2989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B7A5B0-F4C7-45A3-8FE9-CB6607DA9E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" y="1143000"/>
            <a:ext cx="4823948" cy="571483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FC8AE70-D823-4BC6-AD01-AB057F7CCEA4}"/>
              </a:ext>
            </a:extLst>
          </p:cNvPr>
          <p:cNvSpPr txBox="1"/>
          <p:nvPr/>
        </p:nvSpPr>
        <p:spPr>
          <a:xfrm>
            <a:off x="1905000" y="2335262"/>
            <a:ext cx="8025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Arial Black" panose="020B0A04020102020204" pitchFamily="34" charset="0"/>
              </a:rPr>
              <a:t>感谢聆听</a:t>
            </a:r>
          </a:p>
        </p:txBody>
      </p:sp>
      <p:cxnSp>
        <p:nvCxnSpPr>
          <p:cNvPr id="28" name="PA_直接连接符 27">
            <a:extLst>
              <a:ext uri="{FF2B5EF4-FFF2-40B4-BE49-F238E27FC236}">
                <a16:creationId xmlns:a16="http://schemas.microsoft.com/office/drawing/2014/main" id="{A1BCD3A5-9350-4DA3-BC2E-0B7E841085FF}"/>
              </a:ext>
            </a:extLst>
          </p:cNvPr>
          <p:cNvCxnSpPr>
            <a:cxnSpLocks/>
            <a:stCxn id="29" idx="2"/>
          </p:cNvCxnSpPr>
          <p:nvPr>
            <p:custDataLst>
              <p:tags r:id="rId1"/>
            </p:custDataLst>
          </p:nvPr>
        </p:nvCxnSpPr>
        <p:spPr>
          <a:xfrm flipH="1">
            <a:off x="-1" y="335749"/>
            <a:ext cx="6092706" cy="2568"/>
          </a:xfrm>
          <a:prstGeom prst="line">
            <a:avLst/>
          </a:prstGeom>
          <a:ln w="38100">
            <a:solidFill>
              <a:srgbClr val="8BC7A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A_直接连接符 27">
            <a:extLst>
              <a:ext uri="{FF2B5EF4-FFF2-40B4-BE49-F238E27FC236}">
                <a16:creationId xmlns:a16="http://schemas.microsoft.com/office/drawing/2014/main" id="{241AF186-430D-44BB-BE76-03C29D6C3FB7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 flipH="1">
            <a:off x="6095999" y="6548617"/>
            <a:ext cx="6071133" cy="0"/>
          </a:xfrm>
          <a:prstGeom prst="line">
            <a:avLst/>
          </a:prstGeom>
          <a:ln w="38100">
            <a:solidFill>
              <a:srgbClr val="8BC7A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PA_组合 37">
            <a:extLst>
              <a:ext uri="{FF2B5EF4-FFF2-40B4-BE49-F238E27FC236}">
                <a16:creationId xmlns:a16="http://schemas.microsoft.com/office/drawing/2014/main" id="{162E836A-8D31-4041-BE49-AF3697A101C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548335" y="77653"/>
            <a:ext cx="1025366" cy="570710"/>
            <a:chOff x="5548335" y="77653"/>
            <a:chExt cx="1025366" cy="570710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A381B40-6E83-49CE-AE6E-FBAAEF057957}"/>
                </a:ext>
              </a:extLst>
            </p:cNvPr>
            <p:cNvSpPr/>
            <p:nvPr/>
          </p:nvSpPr>
          <p:spPr>
            <a:xfrm>
              <a:off x="5548335" y="77653"/>
              <a:ext cx="1025366" cy="570710"/>
            </a:xfrm>
            <a:custGeom>
              <a:avLst/>
              <a:gdLst/>
              <a:ahLst/>
              <a:cxnLst/>
              <a:rect l="0" t="0" r="0" b="0"/>
              <a:pathLst>
                <a:path w="1025366" h="570710">
                  <a:moveTo>
                    <a:pt x="0" y="0"/>
                  </a:moveTo>
                  <a:lnTo>
                    <a:pt x="1025365" y="0"/>
                  </a:lnTo>
                  <a:lnTo>
                    <a:pt x="1025365" y="570709"/>
                  </a:lnTo>
                  <a:lnTo>
                    <a:pt x="0" y="57070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PA_Graphic 28">
              <a:extLst>
                <a:ext uri="{FF2B5EF4-FFF2-40B4-BE49-F238E27FC236}">
                  <a16:creationId xmlns:a16="http://schemas.microsoft.com/office/drawing/2014/main" id="{41557B9D-285F-4F59-8A69-B5B7480AF2E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>
              <a:off x="6075107" y="95250"/>
              <a:ext cx="516192" cy="480997"/>
            </a:xfrm>
            <a:prstGeom prst="rect">
              <a:avLst/>
            </a:prstGeom>
          </p:spPr>
        </p:pic>
      </p:grpSp>
      <p:grpSp>
        <p:nvGrpSpPr>
          <p:cNvPr id="40" name="PA_组合 39">
            <a:extLst>
              <a:ext uri="{FF2B5EF4-FFF2-40B4-BE49-F238E27FC236}">
                <a16:creationId xmlns:a16="http://schemas.microsoft.com/office/drawing/2014/main" id="{DE26462E-E920-4D90-8FCC-54EF71570FE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710253" y="6290521"/>
            <a:ext cx="907025" cy="543452"/>
            <a:chOff x="5710253" y="6309571"/>
            <a:chExt cx="907025" cy="543452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19ED86B-CB06-42B3-9AF5-25DC26889A42}"/>
                </a:ext>
              </a:extLst>
            </p:cNvPr>
            <p:cNvSpPr/>
            <p:nvPr/>
          </p:nvSpPr>
          <p:spPr>
            <a:xfrm>
              <a:off x="5710253" y="6309571"/>
              <a:ext cx="907025" cy="543452"/>
            </a:xfrm>
            <a:custGeom>
              <a:avLst/>
              <a:gdLst/>
              <a:ahLst/>
              <a:cxnLst/>
              <a:rect l="0" t="0" r="0" b="0"/>
              <a:pathLst>
                <a:path w="907025" h="543452">
                  <a:moveTo>
                    <a:pt x="0" y="0"/>
                  </a:moveTo>
                  <a:lnTo>
                    <a:pt x="907024" y="0"/>
                  </a:lnTo>
                  <a:lnTo>
                    <a:pt x="907024" y="543451"/>
                  </a:lnTo>
                  <a:lnTo>
                    <a:pt x="0" y="543451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PA_Graphic 33">
              <a:extLst>
                <a:ext uri="{FF2B5EF4-FFF2-40B4-BE49-F238E27FC236}">
                  <a16:creationId xmlns:a16="http://schemas.microsoft.com/office/drawing/2014/main" id="{F8A893B2-D8C5-420D-93DB-91FA7E2A474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 flipH="1">
              <a:off x="5692656" y="6327169"/>
              <a:ext cx="516192" cy="480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60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CE40A6F-6E11-4D65-88D1-E3EAD02CAC06}"/>
              </a:ext>
            </a:extLst>
          </p:cNvPr>
          <p:cNvSpPr txBox="1"/>
          <p:nvPr/>
        </p:nvSpPr>
        <p:spPr>
          <a:xfrm>
            <a:off x="4981575" y="299723"/>
            <a:ext cx="2228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8BC7A3"/>
                </a:solidFill>
              </a:rPr>
              <a:t>目录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0739CCA-E1E3-4E75-9397-AF8B37B7B89B}"/>
              </a:ext>
            </a:extLst>
          </p:cNvPr>
          <p:cNvGrpSpPr/>
          <p:nvPr/>
        </p:nvGrpSpPr>
        <p:grpSpPr>
          <a:xfrm>
            <a:off x="2307303" y="2686851"/>
            <a:ext cx="516192" cy="3631399"/>
            <a:chOff x="2307303" y="2686851"/>
            <a:chExt cx="516192" cy="3631399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300252F-DBF6-4FB3-B939-3C6EF7412488}"/>
                </a:ext>
              </a:extLst>
            </p:cNvPr>
            <p:cNvCxnSpPr>
              <a:cxnSpLocks/>
            </p:cNvCxnSpPr>
            <p:nvPr/>
          </p:nvCxnSpPr>
          <p:spPr>
            <a:xfrm>
              <a:off x="2565400" y="2927350"/>
              <a:ext cx="0" cy="3390900"/>
            </a:xfrm>
            <a:prstGeom prst="line">
              <a:avLst/>
            </a:prstGeom>
            <a:ln w="38100">
              <a:solidFill>
                <a:srgbClr val="8BC7A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CD1D21F1-DE29-41E1-9EA9-4E405A162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07303" y="2686851"/>
              <a:ext cx="516192" cy="480997"/>
            </a:xfrm>
            <a:prstGeom prst="rect">
              <a:avLst/>
            </a:prstGeom>
          </p:spPr>
        </p:pic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8693458F-7850-4F59-82E8-7A332BB09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4983" y="3988139"/>
            <a:ext cx="2137017" cy="2650894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09CC5190-1B5D-494B-8108-A5E219C8A857}"/>
              </a:ext>
            </a:extLst>
          </p:cNvPr>
          <p:cNvGrpSpPr/>
          <p:nvPr/>
        </p:nvGrpSpPr>
        <p:grpSpPr>
          <a:xfrm>
            <a:off x="4075139" y="2927350"/>
            <a:ext cx="516192" cy="3724383"/>
            <a:chOff x="4075139" y="2927350"/>
            <a:chExt cx="516192" cy="3724383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7FCCE2D-88F0-4CBE-BF0A-88C2AD6FB372}"/>
                </a:ext>
              </a:extLst>
            </p:cNvPr>
            <p:cNvCxnSpPr>
              <a:cxnSpLocks/>
            </p:cNvCxnSpPr>
            <p:nvPr/>
          </p:nvCxnSpPr>
          <p:spPr>
            <a:xfrm>
              <a:off x="4332287" y="2927350"/>
              <a:ext cx="0" cy="3390900"/>
            </a:xfrm>
            <a:prstGeom prst="line">
              <a:avLst/>
            </a:prstGeom>
            <a:ln w="38100">
              <a:solidFill>
                <a:srgbClr val="8BC7A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E43984C1-445A-4D10-AB4F-7BFD9B71D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75139" y="6170736"/>
              <a:ext cx="516192" cy="480997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D118D47-BC76-4AD6-8B04-8C8CE3AA6BF8}"/>
              </a:ext>
            </a:extLst>
          </p:cNvPr>
          <p:cNvGrpSpPr/>
          <p:nvPr/>
        </p:nvGrpSpPr>
        <p:grpSpPr>
          <a:xfrm>
            <a:off x="5832997" y="2686851"/>
            <a:ext cx="516192" cy="3631399"/>
            <a:chOff x="5832997" y="2686851"/>
            <a:chExt cx="516192" cy="3631399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BCFC445-7A52-4FBE-9972-A752670A6D9B}"/>
                </a:ext>
              </a:extLst>
            </p:cNvPr>
            <p:cNvCxnSpPr>
              <a:cxnSpLocks/>
            </p:cNvCxnSpPr>
            <p:nvPr/>
          </p:nvCxnSpPr>
          <p:spPr>
            <a:xfrm>
              <a:off x="6099174" y="2927350"/>
              <a:ext cx="0" cy="3390900"/>
            </a:xfrm>
            <a:prstGeom prst="line">
              <a:avLst/>
            </a:prstGeom>
            <a:ln w="38100">
              <a:solidFill>
                <a:srgbClr val="8BC7A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F19B86B8-C232-43CA-AAF0-4853D33E6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32997" y="2686851"/>
              <a:ext cx="516192" cy="480997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613DDF0-FA0B-4567-B1A2-D3A4CBAD7CEC}"/>
              </a:ext>
            </a:extLst>
          </p:cNvPr>
          <p:cNvGrpSpPr/>
          <p:nvPr/>
        </p:nvGrpSpPr>
        <p:grpSpPr>
          <a:xfrm>
            <a:off x="7607018" y="2927350"/>
            <a:ext cx="516192" cy="3750075"/>
            <a:chOff x="7607018" y="2927350"/>
            <a:chExt cx="516192" cy="3750075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0E15E83-EBB8-45E7-81D6-F058B125F838}"/>
                </a:ext>
              </a:extLst>
            </p:cNvPr>
            <p:cNvCxnSpPr>
              <a:cxnSpLocks/>
            </p:cNvCxnSpPr>
            <p:nvPr/>
          </p:nvCxnSpPr>
          <p:spPr>
            <a:xfrm>
              <a:off x="7866061" y="2927350"/>
              <a:ext cx="0" cy="3390900"/>
            </a:xfrm>
            <a:prstGeom prst="line">
              <a:avLst/>
            </a:prstGeom>
            <a:ln w="38100">
              <a:solidFill>
                <a:srgbClr val="8BC7A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5D0DAC2C-2127-4704-8813-411A966D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07018" y="6196428"/>
              <a:ext cx="516192" cy="480997"/>
            </a:xfrm>
            <a:prstGeom prst="rect">
              <a:avLst/>
            </a:pr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2BC999B-6756-43FC-854F-7487981AB0B2}"/>
              </a:ext>
            </a:extLst>
          </p:cNvPr>
          <p:cNvGrpSpPr/>
          <p:nvPr/>
        </p:nvGrpSpPr>
        <p:grpSpPr>
          <a:xfrm>
            <a:off x="9382934" y="2686851"/>
            <a:ext cx="516192" cy="3631399"/>
            <a:chOff x="9382934" y="2686851"/>
            <a:chExt cx="516192" cy="363139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75429B0-3E60-4F33-9F6A-172E97AB15F6}"/>
                </a:ext>
              </a:extLst>
            </p:cNvPr>
            <p:cNvCxnSpPr>
              <a:cxnSpLocks/>
            </p:cNvCxnSpPr>
            <p:nvPr/>
          </p:nvCxnSpPr>
          <p:spPr>
            <a:xfrm>
              <a:off x="9632950" y="2927350"/>
              <a:ext cx="0" cy="3390900"/>
            </a:xfrm>
            <a:prstGeom prst="line">
              <a:avLst/>
            </a:prstGeom>
            <a:ln w="38100">
              <a:solidFill>
                <a:srgbClr val="8BC7A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340B7C93-1E34-48C7-A9E1-C6BE97933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82934" y="2686851"/>
              <a:ext cx="516192" cy="480997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DB9EC5B6-325E-4866-81EA-BE5487CFEA3B}"/>
              </a:ext>
            </a:extLst>
          </p:cNvPr>
          <p:cNvSpPr txBox="1"/>
          <p:nvPr/>
        </p:nvSpPr>
        <p:spPr>
          <a:xfrm>
            <a:off x="3030610" y="3165992"/>
            <a:ext cx="615553" cy="2999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rgbClr val="8BC7A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项目背景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36A68A9-1B95-4901-8A6A-C20AF2C1E894}"/>
              </a:ext>
            </a:extLst>
          </p:cNvPr>
          <p:cNvSpPr txBox="1"/>
          <p:nvPr/>
        </p:nvSpPr>
        <p:spPr>
          <a:xfrm>
            <a:off x="4783753" y="3165992"/>
            <a:ext cx="615553" cy="2999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rgbClr val="8BC7A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产品描述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5E4C30E-EDAB-4D8A-9FFE-047C569483AC}"/>
              </a:ext>
            </a:extLst>
          </p:cNvPr>
          <p:cNvSpPr txBox="1"/>
          <p:nvPr/>
        </p:nvSpPr>
        <p:spPr>
          <a:xfrm>
            <a:off x="6536896" y="3165992"/>
            <a:ext cx="615553" cy="2999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rgbClr val="8BC7A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项目展示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02F57FD-768B-4443-87DA-1724E359CE17}"/>
              </a:ext>
            </a:extLst>
          </p:cNvPr>
          <p:cNvSpPr txBox="1"/>
          <p:nvPr/>
        </p:nvSpPr>
        <p:spPr>
          <a:xfrm>
            <a:off x="8290038" y="3165992"/>
            <a:ext cx="615553" cy="2999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rgbClr val="8BC7A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团队总结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1A172E-00DD-4735-97C2-30B5F1FA8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786" y="934151"/>
            <a:ext cx="3816427" cy="14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48281"/>
      </p:ext>
    </p:extLst>
  </p:cSld>
  <p:clrMapOvr>
    <a:masterClrMapping/>
  </p:clrMapOvr>
  <p:transition spd="slow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06F326FE-278B-40E8-9A96-94B45E22C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1464" y="1103890"/>
            <a:ext cx="8435936" cy="4986297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AD357503-8E41-4327-A6BC-EB4D7B27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3435" y="2695621"/>
            <a:ext cx="9259093" cy="2079579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2554E1F9-7A96-4EF0-9AD9-272F93D9D3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33433" y="2095499"/>
            <a:ext cx="2934498" cy="2679702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605E4124-4F61-4DDD-9004-3A36180218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59900" y="1773464"/>
            <a:ext cx="863738" cy="804847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605F284B-9693-4B61-93FE-3A4CA26E0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2095499"/>
            <a:ext cx="5867930" cy="2071601"/>
          </a:xfrm>
          <a:prstGeom prst="rect">
            <a:avLst/>
          </a:prstGeom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7F368D-EE29-42C7-BB1A-CD97FD62FC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3212" y="3032426"/>
            <a:ext cx="2778527" cy="3446663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D663E092-38EA-4AD4-B65D-3AC96D6A67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8699" y="5077368"/>
            <a:ext cx="863738" cy="8048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B512D81-D50A-4260-B81A-52419499D4BE}"/>
              </a:ext>
            </a:extLst>
          </p:cNvPr>
          <p:cNvSpPr txBox="1"/>
          <p:nvPr/>
        </p:nvSpPr>
        <p:spPr>
          <a:xfrm>
            <a:off x="6276689" y="2693220"/>
            <a:ext cx="246904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Arial Black" panose="020B0A04020102020204" pitchFamily="34" charset="0"/>
              </a:rPr>
              <a:t>PART</a:t>
            </a:r>
            <a:r>
              <a:rPr lang="en-US" altLang="zh-CN" sz="80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58CA83-B639-4923-A131-331FD5AFF54E}"/>
              </a:ext>
            </a:extLst>
          </p:cNvPr>
          <p:cNvSpPr txBox="1"/>
          <p:nvPr/>
        </p:nvSpPr>
        <p:spPr>
          <a:xfrm>
            <a:off x="-559594" y="2665909"/>
            <a:ext cx="6474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3658409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3800">
        <p15:prstTrans prst="origami"/>
      </p:transition>
    </mc:Choice>
    <mc:Fallback xmlns="">
      <p:transition spd="slow" advTm="3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CAEE7-0058-447F-A89A-CBBA9C5E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4725"/>
            <a:ext cx="10515600" cy="1325563"/>
          </a:xfrm>
        </p:spPr>
        <p:txBody>
          <a:bodyPr>
            <a:normAutofit fontScale="90000"/>
          </a:bodyPr>
          <a:lstStyle/>
          <a:p>
            <a:pPr marR="78740" indent="348615">
              <a:lnSpc>
                <a:spcPct val="170000"/>
              </a:lnSpc>
              <a:spcAft>
                <a:spcPts val="800"/>
              </a:spcAft>
            </a:pPr>
            <a:r>
              <a:rPr lang="zh-CN" altLang="zh-CN" sz="4400" kern="100" dirty="0">
                <a:solidFill>
                  <a:schemeClr val="accent1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宋体" panose="02010600030101010101" pitchFamily="2" charset="-122"/>
              </a:rPr>
              <a:t>小程序名称：至诚图书馆 </a:t>
            </a:r>
            <a:br>
              <a:rPr lang="zh-CN" altLang="zh-CN" sz="4400" kern="100" dirty="0">
                <a:solidFill>
                  <a:schemeClr val="accent1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03C8874-CB32-46C1-B558-73068003C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7091" y="3413461"/>
            <a:ext cx="2780017" cy="34445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5AFF07-CA02-43A1-814F-5408060612F0}"/>
              </a:ext>
            </a:extLst>
          </p:cNvPr>
          <p:cNvSpPr txBox="1"/>
          <p:nvPr/>
        </p:nvSpPr>
        <p:spPr>
          <a:xfrm>
            <a:off x="1104900" y="2171173"/>
            <a:ext cx="88519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kern="100" dirty="0">
                <a:solidFill>
                  <a:schemeClr val="accent1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宋体" panose="02010600030101010101" pitchFamily="2" charset="-122"/>
              </a:rPr>
              <a:t>开发者：福州大学至诚学院 </a:t>
            </a:r>
            <a:r>
              <a:rPr lang="en-US" altLang="zh-CN" sz="2800" kern="100" dirty="0">
                <a:solidFill>
                  <a:schemeClr val="accent1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宋体" panose="02010600030101010101" pitchFamily="2" charset="-122"/>
              </a:rPr>
              <a:t>2018</a:t>
            </a:r>
            <a:r>
              <a:rPr lang="zh-CN" altLang="zh-CN" sz="2800" kern="100" dirty="0">
                <a:solidFill>
                  <a:schemeClr val="accent1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宋体" panose="02010600030101010101" pitchFamily="2" charset="-122"/>
              </a:rPr>
              <a:t>级软件工程综合实践课程团队</a:t>
            </a:r>
            <a:r>
              <a:rPr lang="en-US" altLang="zh-CN" sz="2800" kern="100" dirty="0">
                <a:solidFill>
                  <a:schemeClr val="accent1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宋体" panose="02010600030101010101" pitchFamily="2" charset="-122"/>
              </a:rPr>
              <a:t>--22 </a:t>
            </a:r>
            <a:br>
              <a:rPr lang="zh-CN" altLang="zh-CN" sz="2800" kern="100" dirty="0">
                <a:solidFill>
                  <a:schemeClr val="accent1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zh-CN" sz="2800" kern="100" dirty="0">
                <a:solidFill>
                  <a:schemeClr val="accent1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宋体" panose="02010600030101010101" pitchFamily="2" charset="-122"/>
              </a:rPr>
              <a:t>本项目经过了用户需求问卷调研，并深入分析用户需求以及现有产品痛点，得出图书馆拥有有大量的图书及座位资源，但随着时代的变化，单纯的线下图书馆不足以满足同学们变化的需求，通过小程序高效，快捷地帮助图书馆管理数据信息，有效开展工作。</a:t>
            </a:r>
            <a:br>
              <a:rPr lang="zh-CN" altLang="zh-CN" sz="1800" kern="100" dirty="0">
                <a:solidFill>
                  <a:schemeClr val="accent1">
                    <a:lumMod val="50000"/>
                  </a:schemeClr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3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06F326FE-278B-40E8-9A96-94B45E22C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1464" y="1103890"/>
            <a:ext cx="8435936" cy="4986297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AD357503-8E41-4327-A6BC-EB4D7B27A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3435" y="2695621"/>
            <a:ext cx="9259093" cy="2079579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2554E1F9-7A96-4EF0-9AD9-272F93D9D3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3433" y="2095499"/>
            <a:ext cx="2934498" cy="2679702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605E4124-4F61-4DDD-9004-3A36180218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9900" y="1773464"/>
            <a:ext cx="863738" cy="804847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605F284B-9693-4B61-93FE-3A4CA26E0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2095499"/>
            <a:ext cx="5867930" cy="2071601"/>
          </a:xfrm>
          <a:prstGeom prst="rect">
            <a:avLst/>
          </a:prstGeom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7F368D-EE29-42C7-BB1A-CD97FD62FC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3212" y="3032426"/>
            <a:ext cx="2778527" cy="3446663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D663E092-38EA-4AD4-B65D-3AC96D6A67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8699" y="5077368"/>
            <a:ext cx="863738" cy="8048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B512D81-D50A-4260-B81A-52419499D4BE}"/>
              </a:ext>
            </a:extLst>
          </p:cNvPr>
          <p:cNvSpPr txBox="1"/>
          <p:nvPr/>
        </p:nvSpPr>
        <p:spPr>
          <a:xfrm>
            <a:off x="6276689" y="2693220"/>
            <a:ext cx="246904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Arial Black" panose="020B0A04020102020204" pitchFamily="34" charset="0"/>
              </a:rPr>
              <a:t>PART</a:t>
            </a:r>
            <a:r>
              <a:rPr lang="en-US" altLang="zh-CN" sz="80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58CA83-B639-4923-A131-331FD5AFF54E}"/>
              </a:ext>
            </a:extLst>
          </p:cNvPr>
          <p:cNvSpPr txBox="1"/>
          <p:nvPr/>
        </p:nvSpPr>
        <p:spPr>
          <a:xfrm>
            <a:off x="-172061" y="2668429"/>
            <a:ext cx="6148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产品描述</a:t>
            </a:r>
          </a:p>
        </p:txBody>
      </p:sp>
    </p:spTree>
    <p:extLst>
      <p:ext uri="{BB962C8B-B14F-4D97-AF65-F5344CB8AC3E}">
        <p14:creationId xmlns:p14="http://schemas.microsoft.com/office/powerpoint/2010/main" val="528121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3800">
        <p15:prstTrans prst="origami"/>
      </p:transition>
    </mc:Choice>
    <mc:Fallback xmlns="">
      <p:transition spd="slow" advTm="3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80319F-F46C-4D5C-97C5-7170A75C9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图书馆拥有有大量的图书及座位资源，但随着时代的变化，单纯的线下图书馆不足以满足同学们变化的需求。所以我们设计了一款功能完善的小程序，可以满足学生的求学需求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DCB5D8-9050-42A8-9769-3E8A5DDBF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5" y="5673999"/>
            <a:ext cx="1457070" cy="10059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DCE0F6-3CB0-436C-AFFA-D93AF833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691" y="3560930"/>
            <a:ext cx="2780017" cy="3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5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06F326FE-278B-40E8-9A96-94B45E22C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1464" y="1103890"/>
            <a:ext cx="8435936" cy="4986297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AD357503-8E41-4327-A6BC-EB4D7B27A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3435" y="2695621"/>
            <a:ext cx="9259093" cy="2079579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2554E1F9-7A96-4EF0-9AD9-272F93D9D3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3433" y="2095499"/>
            <a:ext cx="2934498" cy="2679702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605E4124-4F61-4DDD-9004-3A36180218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9900" y="1773464"/>
            <a:ext cx="863738" cy="804847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605F284B-9693-4B61-93FE-3A4CA26E0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2095499"/>
            <a:ext cx="5867930" cy="2071601"/>
          </a:xfrm>
          <a:prstGeom prst="rect">
            <a:avLst/>
          </a:prstGeom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7F368D-EE29-42C7-BB1A-CD97FD62FC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3212" y="3032426"/>
            <a:ext cx="2778527" cy="3446663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D663E092-38EA-4AD4-B65D-3AC96D6A67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8699" y="5077368"/>
            <a:ext cx="863738" cy="8048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B512D81-D50A-4260-B81A-52419499D4BE}"/>
              </a:ext>
            </a:extLst>
          </p:cNvPr>
          <p:cNvSpPr txBox="1"/>
          <p:nvPr/>
        </p:nvSpPr>
        <p:spPr>
          <a:xfrm>
            <a:off x="6276689" y="2693220"/>
            <a:ext cx="246904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Arial Black" panose="020B0A04020102020204" pitchFamily="34" charset="0"/>
              </a:rPr>
              <a:t>PART</a:t>
            </a:r>
            <a:r>
              <a:rPr lang="en-US" altLang="zh-CN" sz="80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58CA83-B639-4923-A131-331FD5AFF54E}"/>
              </a:ext>
            </a:extLst>
          </p:cNvPr>
          <p:cNvSpPr txBox="1"/>
          <p:nvPr/>
        </p:nvSpPr>
        <p:spPr>
          <a:xfrm>
            <a:off x="-172061" y="2668429"/>
            <a:ext cx="6148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项目展示</a:t>
            </a:r>
          </a:p>
        </p:txBody>
      </p:sp>
    </p:spTree>
    <p:extLst>
      <p:ext uri="{BB962C8B-B14F-4D97-AF65-F5344CB8AC3E}">
        <p14:creationId xmlns:p14="http://schemas.microsoft.com/office/powerpoint/2010/main" val="2449679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3800">
        <p15:prstTrans prst="origami"/>
      </p:transition>
    </mc:Choice>
    <mc:Fallback xmlns="">
      <p:transition spd="slow" advTm="3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B8602-E2FF-4225-88A2-06803866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7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预期计划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24DE586-F740-4E5A-B9C2-9F094FD9F2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054877"/>
              </p:ext>
            </p:extLst>
          </p:nvPr>
        </p:nvGraphicFramePr>
        <p:xfrm>
          <a:off x="1219200" y="1219200"/>
          <a:ext cx="9182100" cy="5501968"/>
        </p:xfrm>
        <a:graphic>
          <a:graphicData uri="http://schemas.openxmlformats.org/drawingml/2006/table">
            <a:tbl>
              <a:tblPr/>
              <a:tblGrid>
                <a:gridCol w="2422518">
                  <a:extLst>
                    <a:ext uri="{9D8B030D-6E8A-4147-A177-3AD203B41FA5}">
                      <a16:colId xmlns:a16="http://schemas.microsoft.com/office/drawing/2014/main" val="3068160586"/>
                    </a:ext>
                  </a:extLst>
                </a:gridCol>
                <a:gridCol w="3379791">
                  <a:extLst>
                    <a:ext uri="{9D8B030D-6E8A-4147-A177-3AD203B41FA5}">
                      <a16:colId xmlns:a16="http://schemas.microsoft.com/office/drawing/2014/main" val="3070928366"/>
                    </a:ext>
                  </a:extLst>
                </a:gridCol>
                <a:gridCol w="3379791">
                  <a:extLst>
                    <a:ext uri="{9D8B030D-6E8A-4147-A177-3AD203B41FA5}">
                      <a16:colId xmlns:a16="http://schemas.microsoft.com/office/drawing/2014/main" val="3637701721"/>
                    </a:ext>
                  </a:extLst>
                </a:gridCol>
              </a:tblGrid>
              <a:tr h="391544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时间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团队目标与产出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进度状态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080337"/>
                  </a:ext>
                </a:extLst>
              </a:tr>
              <a:tr h="698340"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5.12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规划冲刺的时间安排和每日任务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完成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0983"/>
                  </a:ext>
                </a:extLst>
              </a:tr>
              <a:tr h="6983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5.13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确定所实现的功能并对其做需求分析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完成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422519"/>
                  </a:ext>
                </a:extLst>
              </a:tr>
              <a:tr h="2539112"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5.14-5.18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软件开发设计：包括设计软件的功能和实现的算法和方法、软件的总体结构设计和模块设计、编程和调试、程序联调和测试以及编写、提交程序。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完成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031804"/>
                  </a:ext>
                </a:extLst>
              </a:tr>
              <a:tr h="391544"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5.19-5.22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软件编码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完成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09107"/>
                  </a:ext>
                </a:extLst>
              </a:tr>
              <a:tr h="391544"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5.23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测试编写好的程序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完成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10352"/>
                  </a:ext>
                </a:extLst>
              </a:tr>
              <a:tr h="391544"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5.24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软件交付、验收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</a:rPr>
                        <a:t>基本完成</a:t>
                      </a:r>
                    </a:p>
                  </a:txBody>
                  <a:tcPr marL="84198" marR="84198" marT="33679" marB="336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440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98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3D827-1039-489D-A17B-FBD2D4CE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项目展示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20402C-5B0D-4392-8095-C69AE9DBD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802858"/>
            <a:ext cx="7937500" cy="5584051"/>
          </a:xfrm>
        </p:spPr>
      </p:pic>
    </p:spTree>
    <p:extLst>
      <p:ext uri="{BB962C8B-B14F-4D97-AF65-F5344CB8AC3E}">
        <p14:creationId xmlns:p14="http://schemas.microsoft.com/office/powerpoint/2010/main" val="20740899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卡清新动态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09152451"/>
  <p:tag name="MH_LIBRARY" val="GRAPHIC"/>
  <p:tag name="MH_TYPE" val="Pictur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09152451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09152451"/>
  <p:tag name="MH_LIBRARY" val="GRAPHIC"/>
  <p:tag name="MH_TYPE" val="Other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09152451"/>
  <p:tag name="MH_LIBRARY" val="GRAPHIC"/>
  <p:tag name="MH_TYPE" val="Picture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609152451"/>
  <p:tag name="MH_LIBRARY" val="GRAPHIC"/>
  <p:tag name="MH_TYPE" val="Picture"/>
  <p:tag name="MH_ORDER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2D78B"/>
      </a:accent1>
      <a:accent2>
        <a:srgbClr val="7FBC40"/>
      </a:accent2>
      <a:accent3>
        <a:srgbClr val="4AA03F"/>
      </a:accent3>
      <a:accent4>
        <a:srgbClr val="37782F"/>
      </a:accent4>
      <a:accent5>
        <a:srgbClr val="15884A"/>
      </a:accent5>
      <a:accent6>
        <a:srgbClr val="7A9156"/>
      </a:accent6>
      <a:hlink>
        <a:srgbClr val="B2D78B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2D78B"/>
    </a:accent1>
    <a:accent2>
      <a:srgbClr val="7FBC40"/>
    </a:accent2>
    <a:accent3>
      <a:srgbClr val="4AA03F"/>
    </a:accent3>
    <a:accent4>
      <a:srgbClr val="37782F"/>
    </a:accent4>
    <a:accent5>
      <a:srgbClr val="15884A"/>
    </a:accent5>
    <a:accent6>
      <a:srgbClr val="7A9156"/>
    </a:accent6>
    <a:hlink>
      <a:srgbClr val="B2D78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405</Words>
  <Application>Microsoft Office PowerPoint</Application>
  <PresentationFormat>宽屏</PresentationFormat>
  <Paragraphs>76</Paragraphs>
  <Slides>18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Lato</vt:lpstr>
      <vt:lpstr>Microsoft JhengHei</vt:lpstr>
      <vt:lpstr>等线</vt:lpstr>
      <vt:lpstr>等线 Light</vt:lpstr>
      <vt:lpstr>幼圆</vt:lpstr>
      <vt:lpstr>Arial</vt:lpstr>
      <vt:lpstr>Arial Black</vt:lpstr>
      <vt:lpstr>Calibri</vt:lpstr>
      <vt:lpstr>Office 主题​​</vt:lpstr>
      <vt:lpstr>PowerPoint 演示文稿</vt:lpstr>
      <vt:lpstr>PowerPoint 演示文稿</vt:lpstr>
      <vt:lpstr>PowerPoint 演示文稿</vt:lpstr>
      <vt:lpstr>小程序名称：至诚图书馆  </vt:lpstr>
      <vt:lpstr>PowerPoint 演示文稿</vt:lpstr>
      <vt:lpstr>PowerPoint 演示文稿</vt:lpstr>
      <vt:lpstr>PowerPoint 演示文稿</vt:lpstr>
      <vt:lpstr>预期计划</vt:lpstr>
      <vt:lpstr>项目展示</vt:lpstr>
      <vt:lpstr>部分测试图片展示 </vt:lpstr>
      <vt:lpstr>PowerPoint 演示文稿</vt:lpstr>
      <vt:lpstr>项目测试评述</vt:lpstr>
      <vt:lpstr>部分代码截图</vt:lpstr>
      <vt:lpstr>功能演示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卡清新动态PPT模板</dc:title>
  <dc:creator>lenovo</dc:creator>
  <cp:lastModifiedBy>王 纯纯</cp:lastModifiedBy>
  <cp:revision>404</cp:revision>
  <dcterms:created xsi:type="dcterms:W3CDTF">2017-06-09T02:02:14Z</dcterms:created>
  <dcterms:modified xsi:type="dcterms:W3CDTF">2021-05-25T12:53:18Z</dcterms:modified>
</cp:coreProperties>
</file>